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3"/>
  </p:notesMasterIdLst>
  <p:sldIdLst>
    <p:sldId id="256" r:id="rId2"/>
    <p:sldId id="1014" r:id="rId3"/>
    <p:sldId id="266" r:id="rId4"/>
    <p:sldId id="834" r:id="rId5"/>
    <p:sldId id="882" r:id="rId6"/>
    <p:sldId id="382" r:id="rId7"/>
    <p:sldId id="384" r:id="rId8"/>
    <p:sldId id="818" r:id="rId9"/>
    <p:sldId id="383" r:id="rId10"/>
    <p:sldId id="1015" r:id="rId11"/>
    <p:sldId id="973" r:id="rId12"/>
    <p:sldId id="1017" r:id="rId13"/>
    <p:sldId id="282" r:id="rId14"/>
    <p:sldId id="1018" r:id="rId15"/>
    <p:sldId id="779" r:id="rId16"/>
    <p:sldId id="1011" r:id="rId17"/>
    <p:sldId id="289" r:id="rId18"/>
    <p:sldId id="1016" r:id="rId19"/>
    <p:sldId id="1012" r:id="rId20"/>
    <p:sldId id="1019" r:id="rId21"/>
    <p:sldId id="1013" r:id="rId22"/>
  </p:sldIdLst>
  <p:sldSz cx="9144000" cy="6858000" type="screen4x3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41"/>
    <p:restoredTop sz="60688" autoAdjust="0"/>
  </p:normalViewPr>
  <p:slideViewPr>
    <p:cSldViewPr snapToGrid="0" snapToObjects="1">
      <p:cViewPr varScale="1">
        <p:scale>
          <a:sx n="53" d="100"/>
          <a:sy n="53" d="100"/>
        </p:scale>
        <p:origin x="175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20 minutes is needed for this session.</a:t>
            </a:r>
          </a:p>
          <a:p>
            <a:endParaRPr lang="en-US" dirty="0"/>
          </a:p>
          <a:p>
            <a:r>
              <a:rPr lang="en-US" dirty="0"/>
              <a:t>Notes</a:t>
            </a:r>
            <a:r>
              <a:rPr lang="en-US" baseline="0" dirty="0"/>
              <a:t> 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This bitesize parent session is designed as an introduction to Read Write Inc when you first implement the </a:t>
            </a:r>
            <a:r>
              <a:rPr lang="en-US" i="1" baseline="0" dirty="0" err="1"/>
              <a:t>programme</a:t>
            </a:r>
            <a:r>
              <a:rPr lang="en-US" i="1" baseline="0" dirty="0"/>
              <a:t> in your school and for parents of new YR children each September.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Use the other bitesize parent PPTs throughout the year to discuss and </a:t>
            </a:r>
            <a:r>
              <a:rPr lang="en-US" i="1" baseline="0" dirty="0" err="1"/>
              <a:t>practise</a:t>
            </a:r>
            <a:r>
              <a:rPr lang="en-US" i="1" baseline="0" dirty="0"/>
              <a:t> how they can help their child at home based on the child’s group.</a:t>
            </a:r>
          </a:p>
          <a:p>
            <a:endParaRPr lang="en-US" dirty="0"/>
          </a:p>
          <a:p>
            <a:r>
              <a:rPr lang="en-US" dirty="0"/>
              <a:t>Notes</a:t>
            </a:r>
            <a:r>
              <a:rPr lang="en-US" baseline="0" dirty="0"/>
              <a:t> 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 or 2’ from Oxford Owl.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Booklet 1 is sound groups and Ditty/ Red Groups and Booklet 2 for Green – Grey Storybooks.</a:t>
            </a:r>
            <a:endParaRPr lang="en-US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Alongside teaching children sounds, we teach them </a:t>
            </a:r>
            <a:r>
              <a:rPr lang="en-US" dirty="0"/>
              <a:t>to blend sounds to read words e.g. s-a-t, sat.</a:t>
            </a:r>
            <a:r>
              <a:rPr lang="en-US" i="0" baseline="0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We use Fred Talk to help children read.</a:t>
            </a: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58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introduce you to Fred</a:t>
            </a:r>
            <a:r>
              <a:rPr lang="en-US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can only speak in sounds. He says d-o-g, h-a-t etc.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Speaking like Fred helps children to understand that words are made up of sounds.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Fred helps children </a:t>
            </a:r>
            <a:r>
              <a:rPr lang="en-US" sz="120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blending sounds together because he needs the children to say the words for him. Fred says d-o-g, children tell him the word is dog.</a:t>
            </a:r>
          </a:p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how we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quickly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teach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of our children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blend.</a:t>
            </a:r>
          </a:p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693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Alongside teaching children sounds, we teach them </a:t>
            </a:r>
            <a:r>
              <a:rPr lang="en-US" dirty="0"/>
              <a:t>to blend sounds to read words e.g. s-a-t, sat.</a:t>
            </a:r>
            <a:r>
              <a:rPr lang="en-US" i="0" baseline="0" dirty="0"/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endParaRPr lang="en-US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/>
              <a:t>We use Fred Talk to help children read.</a:t>
            </a:r>
            <a:endParaRPr lang="en-US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44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use Fred Fingers to help children sound out words to spell easily.</a:t>
            </a:r>
          </a:p>
          <a:p>
            <a:r>
              <a:rPr lang="en-US" baseline="0" dirty="0"/>
              <a:t>It means they do not have to </a:t>
            </a:r>
            <a:r>
              <a:rPr lang="en-US" baseline="0" dirty="0" err="1"/>
              <a:t>memorise</a:t>
            </a:r>
            <a:r>
              <a:rPr lang="en-US" baseline="0" dirty="0"/>
              <a:t> lists of spelling words.</a:t>
            </a:r>
          </a:p>
          <a:p>
            <a:r>
              <a:rPr lang="en-US" baseline="0" dirty="0"/>
              <a:t>It is a tool so they will be able to spell any word. </a:t>
            </a:r>
          </a:p>
          <a:p>
            <a:r>
              <a:rPr lang="en-US" baseline="0" dirty="0"/>
              <a:t>You might hear your child talking about </a:t>
            </a:r>
            <a:r>
              <a:rPr lang="en-US" baseline="0" dirty="0" err="1"/>
              <a:t>fred</a:t>
            </a:r>
            <a:r>
              <a:rPr lang="en-US" baseline="0" dirty="0"/>
              <a:t> fingers. That is how we teach them to split the word in to sounds.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39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use Fred Fingers to help children sound out words to spell easily.</a:t>
            </a:r>
          </a:p>
          <a:p>
            <a:r>
              <a:rPr lang="en-US" baseline="0" dirty="0"/>
              <a:t>It means they do not have to </a:t>
            </a:r>
            <a:r>
              <a:rPr lang="en-US" baseline="0" dirty="0" err="1"/>
              <a:t>memorise</a:t>
            </a:r>
            <a:r>
              <a:rPr lang="en-US" baseline="0" dirty="0"/>
              <a:t> lists of spelling words.</a:t>
            </a:r>
          </a:p>
          <a:p>
            <a:r>
              <a:rPr lang="en-US" baseline="0" dirty="0"/>
              <a:t>It is a tool so they will be able to spell any word. </a:t>
            </a:r>
          </a:p>
          <a:p>
            <a:r>
              <a:rPr lang="en-US" baseline="0" dirty="0"/>
              <a:t>You might hear your child talking about </a:t>
            </a:r>
            <a:r>
              <a:rPr lang="en-US" baseline="0" dirty="0" err="1"/>
              <a:t>fred</a:t>
            </a:r>
            <a:r>
              <a:rPr lang="en-US" baseline="0" dirty="0"/>
              <a:t> fingers. That is how we teach them to split the word in to sounds.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33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your child’s book bag, they will bring home: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Storybook they have read in class to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reading what they can already read. </a:t>
            </a:r>
          </a:p>
          <a:p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if applicable 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Book Bag Book.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have guidance inside just for you as parents., They are matched to the books children read in school so provide practice of the same sounds – extra practice at the right level for your child. They include many of the same reading activities that we use in class.</a:t>
            </a:r>
            <a:endParaRPr lang="en-GB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picture book to share with you which has already been read to them so they care about it. This may be a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reading challenge or favourite 5.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can read the story to them or they can retell the story by looking at the pictures. They are not expected to read the story themselves.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make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sure that every book that goes into your child’s book bag is a well-loved book – one they know already and want to read again and again.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725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video tutorials on the Ruth </a:t>
            </a:r>
            <a:r>
              <a:rPr lang="en-US" dirty="0" err="1"/>
              <a:t>Miskin</a:t>
            </a:r>
            <a:r>
              <a:rPr lang="en-US" dirty="0"/>
              <a:t> website to help you to understand more about Phonics, Read Write Inc. and how to </a:t>
            </a:r>
            <a:r>
              <a:rPr lang="en-US" dirty="0" err="1"/>
              <a:t>practise</a:t>
            </a:r>
            <a:r>
              <a:rPr lang="en-US" dirty="0"/>
              <a:t> reading and writing with your child at home.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run regular bitesize meetings to look at each of these in more detail.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 or 2’ from Oxford Owl.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Booklet 1 is sound groups and Ditty/ Red Groups and Booklet 2 for Green – Grey Storybooks.</a:t>
            </a:r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baseline="0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43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19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6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2D"/>
                </a:solidFill>
                <a:latin typeface="Helvetica" charset="0"/>
                <a:cs typeface="Helvetica" charset="0"/>
                <a:sym typeface="Helvetica" charset="0"/>
              </a:rPr>
              <a:t>This is what we do in our school.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Research shows</a:t>
            </a:r>
            <a:r>
              <a:rPr lang="en-US" baseline="0" dirty="0"/>
              <a:t> that children who learn to read quickly go on to succeed in school and in life. </a:t>
            </a:r>
            <a:endParaRPr lang="en-US" dirty="0"/>
          </a:p>
          <a:p>
            <a:endParaRPr lang="en-US" i="1" baseline="0" dirty="0"/>
          </a:p>
          <a:p>
            <a:r>
              <a:rPr lang="en-US" i="0" baseline="0" dirty="0"/>
              <a:t>Today I want to help you understand how your child is learning to read with phonics – specifically ‘Read Write Inc.’ Phonics.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76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308E4E-93BE-E844-9AB6-A25FD0B956F7}" type="slidenum">
              <a:rPr lang="en-US">
                <a:latin typeface="Calibri" charset="0"/>
              </a:rPr>
              <a:pPr/>
              <a:t>3</a:t>
            </a:fld>
            <a:endParaRPr lang="en-US">
              <a:latin typeface="Calibri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Read Write Inc Phonics for?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Phonics is for children in Reception, Y1 and Y2 who are learning to read.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 is also for children in Y3 and Y4 who haven’t met the KS1 reading expectations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need to catch up.</a:t>
            </a:r>
            <a:endParaRPr lang="en-GB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half-term, we assess and group our children based on their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reading not age of reading. ‘The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fluency and understanding form a big part of this aspect as well. We need to children to be reading at a significant pace 90wpm (show video if possible).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all children practise reading at the right level.</a:t>
            </a:r>
          </a:p>
          <a:p>
            <a:pPr lvl="0"/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Reception group across their</a:t>
            </a:r>
            <a:r>
              <a:rPr lang="en-GB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own year group. Y1 – Y3 are grouped with children learning the same sounds and with similar decoding skills. </a:t>
            </a:r>
            <a:endParaRPr lang="en-GB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64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Write Inc.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does is simple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we teach sounds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reading and spelling words containing these sounds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click),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we give children decodable books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containing sounds and words they can read.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each Storybook three times at school and again with you at home. 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each reading, children’s fluency increases and the more they can focus on what the story is about.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also learn to spell the words they have been reading and develop their ideas into sentences so that they can write about the Storybooks they read.</a:t>
            </a:r>
            <a:endParaRPr lang="en-GB" dirty="0">
              <a:effectLst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dirty="0">
              <a:effectLst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Alongside this we read stories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children: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stories they cannot yet read for themselves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aim is that children have a good understanding of how to read, and are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 the RWI programme by the end of autumn term in year 2. Then children will be able to access any age expected book and read it for themselves.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1D32-3C34-4CC0-B1C8-B7CDA25841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69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make sure every child learns to read in our school.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children need extra practice when learning to read so we teach these children one-to-one for ten minutes every day – on top of their group lesson.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aim for as many pupils 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possible to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‘keep up’ from the beginning but 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to one sessions give added support to enable any who need to ‘catch up’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06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09" cy="44684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words are made up of individual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sounds are merged together to form words.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e.g.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 </a:t>
            </a:r>
            <a:r>
              <a:rPr lang="en-US" dirty="0"/>
              <a:t>‘mat’ we have the sounds ‘m’, ‘a’, ‘t’, ship – ‘</a:t>
            </a:r>
            <a:r>
              <a:rPr lang="en-US" dirty="0" err="1"/>
              <a:t>sh</a:t>
            </a:r>
            <a:r>
              <a:rPr lang="en-US" dirty="0"/>
              <a:t>’, ‘</a:t>
            </a:r>
            <a:r>
              <a:rPr lang="en-US" dirty="0" err="1"/>
              <a:t>i</a:t>
            </a:r>
            <a:r>
              <a:rPr lang="en-US" dirty="0"/>
              <a:t>’, ‘p’.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grapheme is another name for the letters we use to write the sound. The spelling of that sound on the page. Special Friends.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+mn-lt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Show some green words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Mat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Ship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Night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i="1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51342" y="9431599"/>
            <a:ext cx="2946346" cy="4964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093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44 sounds to make all the words in the English language.                                    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we’ve got a problem.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got 44 sounds and only 26 letters.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26 letters work singly, in pairs and sometimes in threes to represent one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We have to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letter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 together to write some sounds e.g. ‘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igh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’, ‘air’.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English we have more than 150 ways to represent 44 sounds, using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26 letters in the alphabet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Click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This makes our language one of the most complex in the world!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84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1200" y="808038"/>
            <a:ext cx="3084513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1197" y="3200361"/>
            <a:ext cx="5289575" cy="677087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Using RWI, we make learning to read easy for children because we start by teaching them just one way of reading and writing every sound. Here they are on the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Simple Speed Sounds chart we use in class.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teach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 1 sounds first - (sounds as far as a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1100" dirty="0" err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o u).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GB" altLang="ja-JP" sz="1100" dirty="0">
                <a:latin typeface="Times New Roman" charset="0"/>
              </a:rPr>
              <a:t>Children need to know sounds – not letter names – to read words.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1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We </a:t>
            </a:r>
            <a:r>
              <a:rPr lang="en-US" baseline="0" dirty="0">
                <a:latin typeface="Times New Roman" charset="0"/>
              </a:rPr>
              <a:t>teach using pure sounds. </a:t>
            </a: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W</a:t>
            </a:r>
            <a:r>
              <a:rPr lang="en-GB" dirty="0">
                <a:latin typeface="Times New Roman" charset="0"/>
              </a:rPr>
              <a:t>e pronounce the sounds clearly, using pure sounds (‘m’ not’ </a:t>
            </a:r>
            <a:r>
              <a:rPr lang="en-GB" dirty="0" err="1">
                <a:latin typeface="Times New Roman" charset="0"/>
              </a:rPr>
              <a:t>muh</a:t>
            </a:r>
            <a:r>
              <a:rPr lang="en-GB" dirty="0">
                <a:latin typeface="Times New Roman" charset="0"/>
              </a:rPr>
              <a:t>’, ’s’ not ‘</a:t>
            </a:r>
            <a:r>
              <a:rPr lang="en-GB" altLang="ja-JP" dirty="0" err="1">
                <a:latin typeface="Times New Roman" charset="0"/>
              </a:rPr>
              <a:t>suh</a:t>
            </a:r>
            <a:r>
              <a:rPr lang="en-GB" dirty="0">
                <a:latin typeface="Times New Roman" charset="0"/>
              </a:rPr>
              <a:t>’</a:t>
            </a:r>
            <a:r>
              <a:rPr lang="en-GB" altLang="ja-JP" dirty="0">
                <a:latin typeface="Times New Roman" charset="0"/>
              </a:rPr>
              <a:t>, etc.) so that your child will be able to blend the sounds together to make words more easily. </a:t>
            </a:r>
          </a:p>
          <a:p>
            <a:pPr eaLnBrk="1" hangingPunct="1"/>
            <a:endParaRPr lang="en-GB" altLang="ja-JP" baseline="0" dirty="0">
              <a:latin typeface="Times New Roman" charset="0"/>
            </a:endParaRPr>
          </a:p>
          <a:p>
            <a:pPr eaLnBrk="1" hangingPunct="1"/>
            <a:r>
              <a:rPr lang="en-GB" altLang="ja-JP" baseline="0" dirty="0">
                <a:latin typeface="Times New Roman" charset="0"/>
              </a:rPr>
              <a:t>You can watch this film of little Sylvie on the Ruth </a:t>
            </a:r>
            <a:r>
              <a:rPr lang="en-GB" altLang="ja-JP" baseline="0" dirty="0" err="1">
                <a:latin typeface="Times New Roman" charset="0"/>
              </a:rPr>
              <a:t>Miskin</a:t>
            </a:r>
            <a:r>
              <a:rPr lang="en-GB" altLang="ja-JP" baseline="0" dirty="0">
                <a:latin typeface="Times New Roman" charset="0"/>
              </a:rPr>
              <a:t> website to practise using pure sounds. </a:t>
            </a:r>
            <a:r>
              <a:rPr lang="en-GB" altLang="ja-JP" i="1" baseline="0" dirty="0">
                <a:latin typeface="Times New Roman" charset="0"/>
              </a:rPr>
              <a:t>Play a little bit of the video.</a:t>
            </a:r>
            <a:endParaRPr lang="en-GB" altLang="ja-JP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48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1" r:id="rId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3" Type="http://schemas.openxmlformats.org/officeDocument/2006/relationships/image" Target="../media/image5.jpeg"/><Relationship Id="rId21" Type="http://schemas.openxmlformats.org/officeDocument/2006/relationships/image" Target="../media/image23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emf"/><Relationship Id="rId20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emf"/><Relationship Id="rId19" Type="http://schemas.openxmlformats.org/officeDocument/2006/relationships/image" Target="../media/image21.emf"/><Relationship Id="rId4" Type="http://schemas.openxmlformats.org/officeDocument/2006/relationships/image" Target="../media/image6.jpeg"/><Relationship Id="rId9" Type="http://schemas.openxmlformats.org/officeDocument/2006/relationships/image" Target="../media/image11.em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554132" y="4221088"/>
            <a:ext cx="3589867" cy="1181993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Parents’ Meeting</a:t>
            </a:r>
            <a:br>
              <a:rPr lang="en-US" dirty="0"/>
            </a:br>
            <a:r>
              <a:rPr lang="en-US" i="1" dirty="0"/>
              <a:t>Introduction to Read Write Inc.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</a:t>
            </a:r>
          </a:p>
        </p:txBody>
      </p:sp>
      <p:pic>
        <p:nvPicPr>
          <p:cNvPr id="9" name="Picture 8" descr="as.png">
            <a:extLst>
              <a:ext uri="{FF2B5EF4-FFF2-40B4-BE49-F238E27FC236}">
                <a16:creationId xmlns:a16="http://schemas.microsoft.com/office/drawing/2014/main" id="{51EA20A7-5BA2-E440-9860-D798EE7E5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643" y="1996886"/>
            <a:ext cx="7312564" cy="32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</a:t>
            </a:r>
          </a:p>
        </p:txBody>
      </p:sp>
      <p:pic>
        <p:nvPicPr>
          <p:cNvPr id="4" name="Content Placeholder 1" descr="41Ho83H3mFL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556" y="2276872"/>
            <a:ext cx="5717373" cy="2664296"/>
          </a:xfrm>
        </p:spPr>
      </p:pic>
    </p:spTree>
    <p:extLst>
      <p:ext uri="{BB962C8B-B14F-4D97-AF65-F5344CB8AC3E}">
        <p14:creationId xmlns:p14="http://schemas.microsoft.com/office/powerpoint/2010/main" val="916307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Sounds + blending = reading </a:t>
            </a:r>
          </a:p>
        </p:txBody>
      </p:sp>
      <p:pic>
        <p:nvPicPr>
          <p:cNvPr id="16" name="Picture 15" descr="Screen Shot 2016-04-13 at 10.33.1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767" y="2721512"/>
            <a:ext cx="2963858" cy="1394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D0F987-1124-9641-A917-5AF839C65251}"/>
              </a:ext>
            </a:extLst>
          </p:cNvPr>
          <p:cNvSpPr txBox="1"/>
          <p:nvPr/>
        </p:nvSpPr>
        <p:spPr>
          <a:xfrm>
            <a:off x="4142396" y="2911126"/>
            <a:ext cx="106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787878"/>
                </a:solidFill>
                <a:ea typeface="+mj-ea"/>
                <a:cs typeface="+mj-cs"/>
              </a:rPr>
              <a:t>+</a:t>
            </a:r>
          </a:p>
        </p:txBody>
      </p:sp>
      <p:pic>
        <p:nvPicPr>
          <p:cNvPr id="9" name="Picture 8" descr="as.png">
            <a:extLst>
              <a:ext uri="{FF2B5EF4-FFF2-40B4-BE49-F238E27FC236}">
                <a16:creationId xmlns:a16="http://schemas.microsoft.com/office/drawing/2014/main" id="{51EA20A7-5BA2-E440-9860-D798EE7E5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18531"/>
            <a:ext cx="3393707" cy="15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spelling using Fred Fingers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545" r="-78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4918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 red words</a:t>
            </a:r>
          </a:p>
        </p:txBody>
      </p:sp>
      <p:pic>
        <p:nvPicPr>
          <p:cNvPr id="1026" name="Picture 2" descr="Read Write Inc. Phonics | Synthetic phonics">
            <a:extLst>
              <a:ext uri="{FF2B5EF4-FFF2-40B4-BE49-F238E27FC236}">
                <a16:creationId xmlns:a16="http://schemas.microsoft.com/office/drawing/2014/main" id="{E6863408-87E4-4B9F-AD45-F4BAD645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19" y="1704295"/>
            <a:ext cx="4119562" cy="411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96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9" y="260649"/>
            <a:ext cx="8712967" cy="864096"/>
          </a:xfrm>
        </p:spPr>
        <p:txBody>
          <a:bodyPr/>
          <a:lstStyle/>
          <a:p>
            <a:r>
              <a:rPr lang="en-US" dirty="0"/>
              <a:t>What will my children bring home?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551975" y="2531866"/>
            <a:ext cx="1484521" cy="1722762"/>
            <a:chOff x="6340708" y="2209677"/>
            <a:chExt cx="2227243" cy="2752317"/>
          </a:xfrm>
        </p:grpSpPr>
        <p:pic>
          <p:nvPicPr>
            <p:cNvPr id="17" name="Picture 29" descr="http://jeannewillis.com/Book%20Covers/CottonwoolColin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9106" y="3711640"/>
              <a:ext cx="1070076" cy="1250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" name="Group 17"/>
            <p:cNvGrpSpPr/>
            <p:nvPr/>
          </p:nvGrpSpPr>
          <p:grpSpPr>
            <a:xfrm>
              <a:off x="6340708" y="2209677"/>
              <a:ext cx="2227243" cy="2147017"/>
              <a:chOff x="6340708" y="2209677"/>
              <a:chExt cx="2227243" cy="2147017"/>
            </a:xfrm>
          </p:grpSpPr>
          <p:pic>
            <p:nvPicPr>
              <p:cNvPr id="19" name="Picture 30" descr="MonkeyandPanda.jp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6976" y="2841502"/>
                <a:ext cx="970975" cy="12777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34" descr="TimeofLion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84540">
                <a:off x="6340708" y="2886722"/>
                <a:ext cx="852897" cy="762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8" descr="The Worst Princess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71514" y="2209677"/>
                <a:ext cx="906664" cy="1058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27" descr="http://img1.fantasticfiction.co.uk/images/h4/h20507.jp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2880" y="3129534"/>
                <a:ext cx="933021" cy="1227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1" name="TextBox 30"/>
          <p:cNvSpPr txBox="1"/>
          <p:nvPr/>
        </p:nvSpPr>
        <p:spPr>
          <a:xfrm>
            <a:off x="2052318" y="2748717"/>
            <a:ext cx="5275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5A5A5A"/>
                </a:solidFill>
              </a:rPr>
              <a:t>+</a:t>
            </a:r>
            <a:endParaRPr lang="en-US" dirty="0">
              <a:solidFill>
                <a:srgbClr val="5A5A5A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45821" y="2672148"/>
            <a:ext cx="8437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5A5A5A"/>
                </a:solidFill>
              </a:rPr>
              <a:t>+</a:t>
            </a:r>
            <a:endParaRPr lang="en-US" dirty="0">
              <a:solidFill>
                <a:srgbClr val="5A5A5A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E50773-0EA2-BF41-B418-1BF4E0948523}"/>
              </a:ext>
            </a:extLst>
          </p:cNvPr>
          <p:cNvSpPr txBox="1"/>
          <p:nvPr/>
        </p:nvSpPr>
        <p:spPr>
          <a:xfrm>
            <a:off x="6827900" y="2672148"/>
            <a:ext cx="84370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5A5A5A"/>
                </a:solidFill>
              </a:rPr>
              <a:t>+</a:t>
            </a:r>
            <a:endParaRPr lang="en-US" dirty="0">
              <a:solidFill>
                <a:srgbClr val="5A5A5A"/>
              </a:solidFill>
            </a:endParaRPr>
          </a:p>
        </p:txBody>
      </p:sp>
      <p:pic>
        <p:nvPicPr>
          <p:cNvPr id="2050" name="Picture 2" descr="Read Write Inc. Phonics: Speed Sounds Cards (Set 1) - Scholastic Shop">
            <a:extLst>
              <a:ext uri="{FF2B5EF4-FFF2-40B4-BE49-F238E27FC236}">
                <a16:creationId xmlns:a16="http://schemas.microsoft.com/office/drawing/2014/main" id="{471CFDFE-37C3-448D-B7DA-D777BBCD5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" y="2673238"/>
            <a:ext cx="1764249" cy="176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ad Write Inc. Phonics: Sound Blending Books - Mixed Pack of 10 (1 of  each): Amazon.co.uk: Archbold, Tim, Miskin, Ruth: 9780198424567: Books">
            <a:extLst>
              <a:ext uri="{FF2B5EF4-FFF2-40B4-BE49-F238E27FC236}">
                <a16:creationId xmlns:a16="http://schemas.microsoft.com/office/drawing/2014/main" id="{EAE10036-18AD-4FD2-8DA0-7EAE05245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94" y="2685724"/>
            <a:ext cx="2058269" cy="144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ndwriting ng nk ch qu sh th">
            <a:extLst>
              <a:ext uri="{FF2B5EF4-FFF2-40B4-BE49-F238E27FC236}">
                <a16:creationId xmlns:a16="http://schemas.microsoft.com/office/drawing/2014/main" id="{9C2B441E-FAC5-406E-987E-66E8BFEB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16546">
            <a:off x="5380740" y="2837415"/>
            <a:ext cx="1865388" cy="130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A43B0-25A7-0949-9BF1-25899EF5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265" y="1317246"/>
            <a:ext cx="6759469" cy="4904277"/>
          </a:xfrm>
        </p:spPr>
      </p:pic>
    </p:spTree>
    <p:extLst>
      <p:ext uri="{BB962C8B-B14F-4D97-AF65-F5344CB8AC3E}">
        <p14:creationId xmlns:p14="http://schemas.microsoft.com/office/powerpoint/2010/main" val="1026422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 pure sounds, not letter names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Fred Talk to read and spell words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Practise</a:t>
            </a:r>
            <a:r>
              <a:rPr lang="en-US" dirty="0"/>
              <a:t> reading with your child every day (sounds, sound blending book, ditty sheet)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stories to your child every day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11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e the source image">
            <a:extLst>
              <a:ext uri="{FF2B5EF4-FFF2-40B4-BE49-F238E27FC236}">
                <a16:creationId xmlns:a16="http://schemas.microsoft.com/office/drawing/2014/main" id="{951F8F32-38CA-43AB-903D-D3C3D369ECF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264696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011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2400" i="1" dirty="0"/>
              <a:t>Jeanette Winterson</a:t>
            </a:r>
            <a:endParaRPr lang="en-US" sz="24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52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A93A9-005C-EC4C-87E0-11AF3DA2EC4F}"/>
              </a:ext>
            </a:extLst>
          </p:cNvPr>
          <p:cNvSpPr/>
          <p:nvPr/>
        </p:nvSpPr>
        <p:spPr>
          <a:xfrm>
            <a:off x="2173829" y="2305615"/>
            <a:ext cx="4174541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Q&amp;A</a:t>
            </a:r>
            <a:endParaRPr lang="en-US" sz="1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536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94E9270-5448-064E-9750-40A084A21E45}"/>
              </a:ext>
            </a:extLst>
          </p:cNvPr>
          <p:cNvSpPr/>
          <p:nvPr/>
        </p:nvSpPr>
        <p:spPr>
          <a:xfrm>
            <a:off x="400929" y="1213636"/>
            <a:ext cx="8342141" cy="240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Reading feeds the imagination, it expands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horizons and offers new and exciting ways of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seeing and making sense of our lives and of </a:t>
            </a:r>
          </a:p>
          <a:p>
            <a:r>
              <a:rPr lang="en-US" sz="3200" dirty="0">
                <a:solidFill>
                  <a:srgbClr val="5A5A5A"/>
                </a:solidFill>
                <a:latin typeface="Arial" charset="0"/>
              </a:rPr>
              <a:t>the world around us.</a:t>
            </a:r>
            <a:endParaRPr lang="en-GB" altLang="ja-JP" sz="3200" dirty="0">
              <a:solidFill>
                <a:srgbClr val="5A5A5A"/>
              </a:solidFill>
              <a:latin typeface="Arial" charset="0"/>
              <a:cs typeface="ＭＳ Ｐゴシック" charset="0"/>
            </a:endParaRPr>
          </a:p>
          <a:p>
            <a:pPr algn="r">
              <a:lnSpc>
                <a:spcPct val="80000"/>
              </a:lnSpc>
            </a:pPr>
            <a:r>
              <a:rPr lang="en-US" sz="2800" i="1" dirty="0">
                <a:solidFill>
                  <a:schemeClr val="tx2"/>
                </a:solidFill>
                <a:latin typeface="Arial" charset="0"/>
              </a:rPr>
              <a:t>Michael Morpurg</a:t>
            </a:r>
            <a:r>
              <a:rPr lang="en-US" sz="2800" i="1" dirty="0">
                <a:latin typeface="Arial" charset="0"/>
              </a:rPr>
              <a:t>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8446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>
                <a:latin typeface="Arial" charset="0"/>
              </a:rPr>
              <a:t>Read Write Inc</a:t>
            </a:r>
            <a:r>
              <a:rPr lang="en-GB" dirty="0">
                <a:latin typeface="Arial" charset="0"/>
              </a:rPr>
              <a:t>. Phonics and Fresh Start</a:t>
            </a:r>
            <a:endParaRPr lang="en-US" dirty="0">
              <a:latin typeface="Arial" charset="0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latin typeface="Arial Unicode MS" charset="0"/>
              </a:rPr>
              <a:t>Children learning to read in YR– Y2</a:t>
            </a:r>
          </a:p>
          <a:p>
            <a:pPr marL="457200" indent="-457200">
              <a:buFont typeface="Arial"/>
              <a:buChar char="•"/>
            </a:pPr>
            <a:endParaRPr lang="en-US" dirty="0">
              <a:latin typeface="Arial Unicode MS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Arial Unicode MS" charset="0"/>
              </a:rPr>
              <a:t>Older children who need to ‘catch up’</a:t>
            </a:r>
          </a:p>
          <a:p>
            <a:endParaRPr lang="en-GB" dirty="0">
              <a:latin typeface="Arial Unicode MS" charset="0"/>
            </a:endParaRPr>
          </a:p>
          <a:p>
            <a:pPr marL="457200" indent="-457200">
              <a:buFont typeface="Arial"/>
              <a:buChar char="•"/>
            </a:pPr>
            <a:r>
              <a:rPr lang="en-GB" dirty="0">
                <a:latin typeface="Arial Unicode MS" charset="0"/>
              </a:rPr>
              <a:t>Taught in groups based on their stage of reading and the sounds they need to know</a:t>
            </a:r>
            <a:endParaRPr lang="en-US" dirty="0">
              <a:latin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7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712959" cy="864096"/>
          </a:xfrm>
        </p:spPr>
        <p:txBody>
          <a:bodyPr/>
          <a:lstStyle/>
          <a:p>
            <a:r>
              <a:rPr lang="en-US" dirty="0"/>
              <a:t>Read Write Inc. Phonics daily lessons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78754" y="2413291"/>
            <a:ext cx="1964910" cy="1008112"/>
            <a:chOff x="4814870" y="1776823"/>
            <a:chExt cx="3618366" cy="1856429"/>
          </a:xfrm>
        </p:grpSpPr>
        <p:pic>
          <p:nvPicPr>
            <p:cNvPr id="30" name="Picture 29" descr="Screen Shot 2016-04-13 at 10.33.1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4208" y="1844824"/>
              <a:ext cx="1989028" cy="936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1" name="Picture 30" descr="Screen Shot 2016-04-13 at 10.33.43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46980">
              <a:off x="4814870" y="1776823"/>
              <a:ext cx="2087927" cy="9779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2" name="Picture 31" descr="Screen Shot 2016-04-13 at 10.33.58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112" y="2708920"/>
              <a:ext cx="1956427" cy="924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9" name="Group 58"/>
          <p:cNvGrpSpPr/>
          <p:nvPr/>
        </p:nvGrpSpPr>
        <p:grpSpPr>
          <a:xfrm>
            <a:off x="5583817" y="1736247"/>
            <a:ext cx="3125860" cy="863516"/>
            <a:chOff x="1331639" y="4077050"/>
            <a:chExt cx="3382487" cy="810023"/>
          </a:xfrm>
        </p:grpSpPr>
        <p:grpSp>
          <p:nvGrpSpPr>
            <p:cNvPr id="23" name="Group 22"/>
            <p:cNvGrpSpPr/>
            <p:nvPr/>
          </p:nvGrpSpPr>
          <p:grpSpPr>
            <a:xfrm>
              <a:off x="1331639" y="4077050"/>
              <a:ext cx="2446386" cy="810004"/>
              <a:chOff x="1297076" y="3889727"/>
              <a:chExt cx="1959156" cy="648683"/>
            </a:xfrm>
          </p:grpSpPr>
          <p:pic>
            <p:nvPicPr>
              <p:cNvPr id="14" name="Picture 13" descr="837119 RED Pin It On CVR.pdf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7076" y="3889729"/>
                <a:ext cx="921153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 descr="837132 GREEN My Dog Ned CVR.pdf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7744" y="3889727"/>
                <a:ext cx="921154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 descr="837158 PURPLE Billy the Kid CVR.pdf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16078" y="3889731"/>
                <a:ext cx="921156" cy="648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 descr="837169 PINK Scruffy Ted CVR.pdf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4411" y="3889731"/>
                <a:ext cx="921156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 descr="837188 ORANGE Playday CVR.pdf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5078" y="3889730"/>
                <a:ext cx="921154" cy="648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56" name="Picture 55" descr="Screen Shot 2016-04-13 at 14.02.55.jp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4077072"/>
              <a:ext cx="1146650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7" name="Picture 56" descr="837214 BLUE Barker CVR.pdf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75856" y="4077072"/>
              <a:ext cx="1150238" cy="81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58" name="Picture 57" descr="837237 GREY Dangerous dinosaur CVR.pdf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4077073"/>
              <a:ext cx="1150238" cy="81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8" name="Picture 7" descr="flashcards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71" y="1446761"/>
            <a:ext cx="1683972" cy="1656184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5947864" y="2903643"/>
            <a:ext cx="2443877" cy="948102"/>
            <a:chOff x="1763688" y="5157192"/>
            <a:chExt cx="3816424" cy="1340768"/>
          </a:xfrm>
        </p:grpSpPr>
        <p:pic>
          <p:nvPicPr>
            <p:cNvPr id="48" name="Picture 47" descr="837404_GW_BK1_CVR.pdf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688" y="5157192"/>
              <a:ext cx="948115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9" name="Picture 48" descr="837406_GW_BK2_CVR.pdf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5736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0" name="Picture 59" descr="837408_GW_BK3_CVR.pdf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9792" y="5157192"/>
              <a:ext cx="936104" cy="13237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Picture 60" descr="837410_GW_BK4_CVR.pdf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840" y="5157192"/>
              <a:ext cx="936104" cy="13237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Picture 61" descr="837412_GW_BK5_CVR.pdf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5896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3" name="Picture 62" descr="837414_GW_BK6_CVR.pdf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952" y="5157192"/>
              <a:ext cx="948114" cy="13407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4" name="Picture 63" descr="837416_GW_BK7_CVR.pdf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4008" y="5157192"/>
              <a:ext cx="936104" cy="1323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502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8820472" cy="864096"/>
          </a:xfrm>
        </p:spPr>
        <p:txBody>
          <a:bodyPr/>
          <a:lstStyle/>
          <a:p>
            <a:r>
              <a:rPr lang="en-US" dirty="0"/>
              <a:t>One-to-one tutoring – ‘keep up, not catch up!’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79E094-2F07-E241-8BC8-4E837AF4C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037677" cy="4680297"/>
          </a:xfrm>
        </p:spPr>
      </p:pic>
    </p:spTree>
    <p:extLst>
      <p:ext uri="{BB962C8B-B14F-4D97-AF65-F5344CB8AC3E}">
        <p14:creationId xmlns:p14="http://schemas.microsoft.com/office/powerpoint/2010/main" val="146288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3528" y="1196751"/>
            <a:ext cx="8639174" cy="5040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Sounds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Graphemes</a:t>
            </a:r>
          </a:p>
        </p:txBody>
      </p:sp>
    </p:spTree>
    <p:extLst>
      <p:ext uri="{BB962C8B-B14F-4D97-AF65-F5344CB8AC3E}">
        <p14:creationId xmlns:p14="http://schemas.microsoft.com/office/powerpoint/2010/main" val="12053036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alphabetic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44 sounds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Over 150+ graphemes (letter combinations)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r>
              <a:rPr lang="en-US" dirty="0"/>
              <a:t>One of the most complex alphabetic codes in the world.</a:t>
            </a:r>
          </a:p>
        </p:txBody>
      </p:sp>
    </p:spTree>
    <p:extLst>
      <p:ext uri="{BB962C8B-B14F-4D97-AF65-F5344CB8AC3E}">
        <p14:creationId xmlns:p14="http://schemas.microsoft.com/office/powerpoint/2010/main" val="4130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Speed Sounds Set 1 and Set 2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59632" y="1484784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59632" y="3140968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59632" y="4725144"/>
            <a:ext cx="288032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02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Pure Sounds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4" name="ph.set_1_sound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78834"/>
            <a:ext cx="8634942" cy="48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591</TotalTime>
  <Words>1466</Words>
  <Application>Microsoft Office PowerPoint</Application>
  <PresentationFormat>On-screen Show (4:3)</PresentationFormat>
  <Paragraphs>183</Paragraphs>
  <Slides>21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ＭＳ Ｐゴシック</vt:lpstr>
      <vt:lpstr>ＭＳ Ｐゴシック</vt:lpstr>
      <vt:lpstr>Arial</vt:lpstr>
      <vt:lpstr>Arial Unicode MS</vt:lpstr>
      <vt:lpstr>Calibri</vt:lpstr>
      <vt:lpstr>Garamond</vt:lpstr>
      <vt:lpstr>Helvetica</vt:lpstr>
      <vt:lpstr>Times New Roman</vt:lpstr>
      <vt:lpstr>Wingdings</vt:lpstr>
      <vt:lpstr>NEW Phonics Template</vt:lpstr>
      <vt:lpstr> Parents’ Meeting Introduction to Read Write Inc. </vt:lpstr>
      <vt:lpstr>Reading changes everything</vt:lpstr>
      <vt:lpstr>Read Write Inc. Phonics and Fresh Start</vt:lpstr>
      <vt:lpstr>Read Write Inc. Phonics daily lessons</vt:lpstr>
      <vt:lpstr>One-to-one tutoring – ‘keep up, not catch up!’</vt:lpstr>
      <vt:lpstr>What is phonics?</vt:lpstr>
      <vt:lpstr>English alphabetic code</vt:lpstr>
      <vt:lpstr>Speed Sounds Set 1 and Set 2</vt:lpstr>
      <vt:lpstr>Pure Sounds (ruthmiskin.com)</vt:lpstr>
      <vt:lpstr>Sounds</vt:lpstr>
      <vt:lpstr>Fred</vt:lpstr>
      <vt:lpstr>Sounds + blending = reading </vt:lpstr>
      <vt:lpstr>Teach spelling using Fred Fingers</vt:lpstr>
      <vt:lpstr>Spelling red words</vt:lpstr>
      <vt:lpstr>What will my children bring home?</vt:lpstr>
      <vt:lpstr>Free Video Tutorials (ruthmiskin.com)</vt:lpstr>
      <vt:lpstr>What can I do?</vt:lpstr>
      <vt:lpstr>Online resources available</vt:lpstr>
      <vt:lpstr>PowerPoint Presentation</vt:lpstr>
      <vt:lpstr>Any other questions</vt:lpstr>
      <vt:lpstr>PowerPoint Presentation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J Hunt</cp:lastModifiedBy>
  <cp:revision>122</cp:revision>
  <cp:lastPrinted>2021-09-20T16:06:16Z</cp:lastPrinted>
  <dcterms:created xsi:type="dcterms:W3CDTF">2015-11-23T14:36:59Z</dcterms:created>
  <dcterms:modified xsi:type="dcterms:W3CDTF">2021-10-06T07:19:41Z</dcterms:modified>
</cp:coreProperties>
</file>