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253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344480-7027-43BD-9AC7-B99EDF7AB91A}" type="datetimeFigureOut">
              <a:rPr lang="en-GB" smtClean="0"/>
              <a:t>06/10/2021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5A19D3-1E60-46B7-A3FA-E746C6EC701B}" type="slidenum">
              <a:rPr lang="en-GB" smtClean="0"/>
              <a:t>‹#›</a:t>
            </a:fld>
            <a:endParaRPr lang="en-GB"/>
          </a:p>
        </p:txBody>
      </p:sp>
    </p:spTree>
    <p:extLst>
      <p:ext uri="{BB962C8B-B14F-4D97-AF65-F5344CB8AC3E}">
        <p14:creationId xmlns:p14="http://schemas.microsoft.com/office/powerpoint/2010/main" val="2367463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344480-7027-43BD-9AC7-B99EDF7AB91A}" type="datetimeFigureOut">
              <a:rPr lang="en-GB" smtClean="0"/>
              <a:t>06/10/2021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5A19D3-1E60-46B7-A3FA-E746C6EC701B}" type="slidenum">
              <a:rPr lang="en-GB" smtClean="0"/>
              <a:t>‹#›</a:t>
            </a:fld>
            <a:endParaRPr lang="en-GB"/>
          </a:p>
        </p:txBody>
      </p:sp>
    </p:spTree>
    <p:extLst>
      <p:ext uri="{BB962C8B-B14F-4D97-AF65-F5344CB8AC3E}">
        <p14:creationId xmlns:p14="http://schemas.microsoft.com/office/powerpoint/2010/main" val="617044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344480-7027-43BD-9AC7-B99EDF7AB91A}" type="datetimeFigureOut">
              <a:rPr lang="en-GB" smtClean="0"/>
              <a:t>06/10/2021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5A19D3-1E60-46B7-A3FA-E746C6EC701B}" type="slidenum">
              <a:rPr lang="en-GB" smtClean="0"/>
              <a:t>‹#›</a:t>
            </a:fld>
            <a:endParaRPr lang="en-GB"/>
          </a:p>
        </p:txBody>
      </p:sp>
    </p:spTree>
    <p:extLst>
      <p:ext uri="{BB962C8B-B14F-4D97-AF65-F5344CB8AC3E}">
        <p14:creationId xmlns:p14="http://schemas.microsoft.com/office/powerpoint/2010/main" val="505553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344480-7027-43BD-9AC7-B99EDF7AB91A}" type="datetimeFigureOut">
              <a:rPr lang="en-GB" smtClean="0"/>
              <a:t>06/10/2021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5A19D3-1E60-46B7-A3FA-E746C6EC701B}" type="slidenum">
              <a:rPr lang="en-GB" smtClean="0"/>
              <a:t>‹#›</a:t>
            </a:fld>
            <a:endParaRPr lang="en-GB"/>
          </a:p>
        </p:txBody>
      </p:sp>
    </p:spTree>
    <p:extLst>
      <p:ext uri="{BB962C8B-B14F-4D97-AF65-F5344CB8AC3E}">
        <p14:creationId xmlns:p14="http://schemas.microsoft.com/office/powerpoint/2010/main" val="668421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344480-7027-43BD-9AC7-B99EDF7AB91A}" type="datetimeFigureOut">
              <a:rPr lang="en-GB" smtClean="0"/>
              <a:t>06/10/2021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5A19D3-1E60-46B7-A3FA-E746C6EC701B}" type="slidenum">
              <a:rPr lang="en-GB" smtClean="0"/>
              <a:t>‹#›</a:t>
            </a:fld>
            <a:endParaRPr lang="en-GB"/>
          </a:p>
        </p:txBody>
      </p:sp>
    </p:spTree>
    <p:extLst>
      <p:ext uri="{BB962C8B-B14F-4D97-AF65-F5344CB8AC3E}">
        <p14:creationId xmlns:p14="http://schemas.microsoft.com/office/powerpoint/2010/main" val="1937040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344480-7027-43BD-9AC7-B99EDF7AB91A}" type="datetimeFigureOut">
              <a:rPr lang="en-GB" smtClean="0"/>
              <a:t>06/10/2021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5A19D3-1E60-46B7-A3FA-E746C6EC701B}" type="slidenum">
              <a:rPr lang="en-GB" smtClean="0"/>
              <a:t>‹#›</a:t>
            </a:fld>
            <a:endParaRPr lang="en-GB"/>
          </a:p>
        </p:txBody>
      </p:sp>
    </p:spTree>
    <p:extLst>
      <p:ext uri="{BB962C8B-B14F-4D97-AF65-F5344CB8AC3E}">
        <p14:creationId xmlns:p14="http://schemas.microsoft.com/office/powerpoint/2010/main" val="269224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344480-7027-43BD-9AC7-B99EDF7AB91A}" type="datetimeFigureOut">
              <a:rPr lang="en-GB" smtClean="0"/>
              <a:t>06/10/2021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E5A19D3-1E60-46B7-A3FA-E746C6EC701B}" type="slidenum">
              <a:rPr lang="en-GB" smtClean="0"/>
              <a:t>‹#›</a:t>
            </a:fld>
            <a:endParaRPr lang="en-GB"/>
          </a:p>
        </p:txBody>
      </p:sp>
    </p:spTree>
    <p:extLst>
      <p:ext uri="{BB962C8B-B14F-4D97-AF65-F5344CB8AC3E}">
        <p14:creationId xmlns:p14="http://schemas.microsoft.com/office/powerpoint/2010/main" val="3989586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344480-7027-43BD-9AC7-B99EDF7AB91A}" type="datetimeFigureOut">
              <a:rPr lang="en-GB" smtClean="0"/>
              <a:t>06/10/2021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E5A19D3-1E60-46B7-A3FA-E746C6EC701B}" type="slidenum">
              <a:rPr lang="en-GB" smtClean="0"/>
              <a:t>‹#›</a:t>
            </a:fld>
            <a:endParaRPr lang="en-GB"/>
          </a:p>
        </p:txBody>
      </p:sp>
    </p:spTree>
    <p:extLst>
      <p:ext uri="{BB962C8B-B14F-4D97-AF65-F5344CB8AC3E}">
        <p14:creationId xmlns:p14="http://schemas.microsoft.com/office/powerpoint/2010/main" val="1318156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44480-7027-43BD-9AC7-B99EDF7AB91A}" type="datetimeFigureOut">
              <a:rPr lang="en-GB" smtClean="0"/>
              <a:t>06/10/2021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E5A19D3-1E60-46B7-A3FA-E746C6EC701B}" type="slidenum">
              <a:rPr lang="en-GB" smtClean="0"/>
              <a:t>‹#›</a:t>
            </a:fld>
            <a:endParaRPr lang="en-GB"/>
          </a:p>
        </p:txBody>
      </p:sp>
    </p:spTree>
    <p:extLst>
      <p:ext uri="{BB962C8B-B14F-4D97-AF65-F5344CB8AC3E}">
        <p14:creationId xmlns:p14="http://schemas.microsoft.com/office/powerpoint/2010/main" val="1482786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8344480-7027-43BD-9AC7-B99EDF7AB91A}" type="datetimeFigureOut">
              <a:rPr lang="en-GB" smtClean="0"/>
              <a:t>06/10/2021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5A19D3-1E60-46B7-A3FA-E746C6EC701B}" type="slidenum">
              <a:rPr lang="en-GB" smtClean="0"/>
              <a:t>‹#›</a:t>
            </a:fld>
            <a:endParaRPr lang="en-GB"/>
          </a:p>
        </p:txBody>
      </p:sp>
    </p:spTree>
    <p:extLst>
      <p:ext uri="{BB962C8B-B14F-4D97-AF65-F5344CB8AC3E}">
        <p14:creationId xmlns:p14="http://schemas.microsoft.com/office/powerpoint/2010/main" val="3426659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8344480-7027-43BD-9AC7-B99EDF7AB91A}" type="datetimeFigureOut">
              <a:rPr lang="en-GB" smtClean="0"/>
              <a:t>06/10/2021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5A19D3-1E60-46B7-A3FA-E746C6EC701B}" type="slidenum">
              <a:rPr lang="en-GB" smtClean="0"/>
              <a:t>‹#›</a:t>
            </a:fld>
            <a:endParaRPr lang="en-GB"/>
          </a:p>
        </p:txBody>
      </p:sp>
    </p:spTree>
    <p:extLst>
      <p:ext uri="{BB962C8B-B14F-4D97-AF65-F5344CB8AC3E}">
        <p14:creationId xmlns:p14="http://schemas.microsoft.com/office/powerpoint/2010/main" val="4094004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8344480-7027-43BD-9AC7-B99EDF7AB91A}" type="datetimeFigureOut">
              <a:rPr lang="en-GB" smtClean="0"/>
              <a:t>06/10/2021</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E5A19D3-1E60-46B7-A3FA-E746C6EC701B}" type="slidenum">
              <a:rPr lang="en-GB" smtClean="0"/>
              <a:t>‹#›</a:t>
            </a:fld>
            <a:endParaRPr lang="en-GB"/>
          </a:p>
        </p:txBody>
      </p:sp>
    </p:spTree>
    <p:extLst>
      <p:ext uri="{BB962C8B-B14F-4D97-AF65-F5344CB8AC3E}">
        <p14:creationId xmlns:p14="http://schemas.microsoft.com/office/powerpoint/2010/main" val="7313527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about:blan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9E0D28-18C9-4AC9-96A7-931745865576}"/>
              </a:ext>
            </a:extLst>
          </p:cNvPr>
          <p:cNvSpPr/>
          <p:nvPr/>
        </p:nvSpPr>
        <p:spPr>
          <a:xfrm>
            <a:off x="1608417" y="165977"/>
            <a:ext cx="3641165" cy="723899"/>
          </a:xfrm>
          <a:prstGeom prst="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accent6">
                    <a:lumMod val="75000"/>
                  </a:schemeClr>
                </a:solidFill>
              </a:rPr>
              <a:t>Sandhill Primary School</a:t>
            </a:r>
          </a:p>
        </p:txBody>
      </p:sp>
      <p:pic>
        <p:nvPicPr>
          <p:cNvPr id="5" name="Picture 4" descr="Description: sandhill logo for word">
            <a:extLst>
              <a:ext uri="{FF2B5EF4-FFF2-40B4-BE49-F238E27FC236}">
                <a16:creationId xmlns:a16="http://schemas.microsoft.com/office/drawing/2014/main" id="{2C97980B-1BA2-459F-A440-86ABDAA1FC8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7732" y="165977"/>
            <a:ext cx="819542" cy="808042"/>
          </a:xfrm>
          <a:prstGeom prst="rect">
            <a:avLst/>
          </a:prstGeom>
          <a:noFill/>
          <a:ln>
            <a:noFill/>
          </a:ln>
        </p:spPr>
      </p:pic>
      <p:pic>
        <p:nvPicPr>
          <p:cNvPr id="6" name="Picture 5">
            <a:extLst>
              <a:ext uri="{FF2B5EF4-FFF2-40B4-BE49-F238E27FC236}">
                <a16:creationId xmlns:a16="http://schemas.microsoft.com/office/drawing/2014/main" id="{CDA036EF-BA80-4EE6-94E4-F9D9848271E1}"/>
              </a:ext>
            </a:extLst>
          </p:cNvPr>
          <p:cNvPicPr/>
          <p:nvPr/>
        </p:nvPicPr>
        <p:blipFill rotWithShape="1">
          <a:blip r:embed="rId3" r:link="rId4">
            <a:extLst>
              <a:ext uri="{28A0092B-C50C-407E-A947-70E740481C1C}">
                <a14:useLocalDpi xmlns:a14="http://schemas.microsoft.com/office/drawing/2010/main" val="0"/>
              </a:ext>
            </a:extLst>
          </a:blip>
          <a:srcRect t="10922" r="6420" b="16363"/>
          <a:stretch>
            <a:fillRect/>
          </a:stretch>
        </p:blipFill>
        <p:spPr bwMode="auto">
          <a:xfrm>
            <a:off x="5392326" y="202518"/>
            <a:ext cx="1414874" cy="658906"/>
          </a:xfrm>
          <a:prstGeom prst="rect">
            <a:avLst/>
          </a:prstGeom>
          <a:noFill/>
          <a:ln>
            <a:noFill/>
          </a:ln>
        </p:spPr>
      </p:pic>
      <p:sp>
        <p:nvSpPr>
          <p:cNvPr id="7" name="TextBox 6">
            <a:extLst>
              <a:ext uri="{FF2B5EF4-FFF2-40B4-BE49-F238E27FC236}">
                <a16:creationId xmlns:a16="http://schemas.microsoft.com/office/drawing/2014/main" id="{FDFBB36F-526A-4CA2-8993-44DE9091AC87}"/>
              </a:ext>
            </a:extLst>
          </p:cNvPr>
          <p:cNvSpPr txBox="1"/>
          <p:nvPr/>
        </p:nvSpPr>
        <p:spPr>
          <a:xfrm>
            <a:off x="379497" y="1167943"/>
            <a:ext cx="2971583" cy="400110"/>
          </a:xfrm>
          <a:prstGeom prst="rect">
            <a:avLst/>
          </a:prstGeom>
          <a:noFill/>
          <a:ln w="28575">
            <a:solidFill>
              <a:schemeClr val="tx1"/>
            </a:solidFill>
          </a:ln>
        </p:spPr>
        <p:txBody>
          <a:bodyPr wrap="none" rtlCol="0">
            <a:spAutoFit/>
          </a:bodyPr>
          <a:lstStyle/>
          <a:p>
            <a:pPr algn="ctr"/>
            <a:r>
              <a:rPr lang="en-GB" sz="2000" b="1" dirty="0"/>
              <a:t>Our Vision for Our Subject</a:t>
            </a:r>
          </a:p>
        </p:txBody>
      </p:sp>
      <p:sp>
        <p:nvSpPr>
          <p:cNvPr id="8" name="TextBox 7">
            <a:extLst>
              <a:ext uri="{FF2B5EF4-FFF2-40B4-BE49-F238E27FC236}">
                <a16:creationId xmlns:a16="http://schemas.microsoft.com/office/drawing/2014/main" id="{61021B5F-C0AC-4723-A056-25589C7DA1F7}"/>
              </a:ext>
            </a:extLst>
          </p:cNvPr>
          <p:cNvSpPr txBox="1"/>
          <p:nvPr/>
        </p:nvSpPr>
        <p:spPr>
          <a:xfrm>
            <a:off x="88899" y="1761977"/>
            <a:ext cx="6680200" cy="1292662"/>
          </a:xfrm>
          <a:prstGeom prst="rect">
            <a:avLst/>
          </a:prstGeom>
          <a:noFill/>
          <a:ln w="38100">
            <a:solidFill>
              <a:schemeClr val="accent6">
                <a:lumMod val="50000"/>
              </a:schemeClr>
            </a:solidFill>
          </a:ln>
        </p:spPr>
        <p:txBody>
          <a:bodyPr wrap="square" rtlCol="0">
            <a:spAutoFit/>
          </a:bodyPr>
          <a:lstStyle/>
          <a:p>
            <a:r>
              <a:rPr lang="en-GB" sz="1200" u="sng" dirty="0"/>
              <a:t>Intent:</a:t>
            </a:r>
          </a:p>
          <a:p>
            <a:r>
              <a:rPr lang="en-US" sz="1100" dirty="0"/>
              <a:t>At Sandhill Primary School, children gain a firm understanding of what music is through listening, singing, playing, evaluating, </a:t>
            </a:r>
            <a:r>
              <a:rPr lang="en-US" sz="1100" dirty="0" err="1"/>
              <a:t>analysing</a:t>
            </a:r>
            <a:r>
              <a:rPr lang="en-US" sz="1100" dirty="0"/>
              <a:t>, and composing across a wide variety of historical periods, styles, traditions, and musical genres. We are committed to developing a curiosity for the subject, as well as an understanding and acceptance of the validity and importance of all types of music, and an unbiased respect for the role that music may wish to be expressed in any person’s life. We aim to provide children with the opportunity to progress to the next level of their creative excellence. </a:t>
            </a:r>
            <a:endParaRPr lang="en-GB" sz="1100" dirty="0"/>
          </a:p>
        </p:txBody>
      </p:sp>
      <p:sp>
        <p:nvSpPr>
          <p:cNvPr id="9" name="TextBox 8">
            <a:extLst>
              <a:ext uri="{FF2B5EF4-FFF2-40B4-BE49-F238E27FC236}">
                <a16:creationId xmlns:a16="http://schemas.microsoft.com/office/drawing/2014/main" id="{780A6F8A-8DBB-47D8-8964-E9554067DFAE}"/>
              </a:ext>
            </a:extLst>
          </p:cNvPr>
          <p:cNvSpPr txBox="1"/>
          <p:nvPr/>
        </p:nvSpPr>
        <p:spPr>
          <a:xfrm>
            <a:off x="127000" y="3265476"/>
            <a:ext cx="6680200" cy="3154710"/>
          </a:xfrm>
          <a:prstGeom prst="rect">
            <a:avLst/>
          </a:prstGeom>
          <a:noFill/>
          <a:ln w="38100">
            <a:solidFill>
              <a:schemeClr val="accent6">
                <a:lumMod val="75000"/>
              </a:schemeClr>
            </a:solidFill>
          </a:ln>
        </p:spPr>
        <p:txBody>
          <a:bodyPr wrap="square" rtlCol="0">
            <a:spAutoFit/>
          </a:bodyPr>
          <a:lstStyle/>
          <a:p>
            <a:r>
              <a:rPr lang="en-GB" sz="1200" u="sng" dirty="0"/>
              <a:t>Implementation:</a:t>
            </a:r>
          </a:p>
          <a:p>
            <a:r>
              <a:rPr lang="en-US" sz="1100" dirty="0"/>
              <a:t>The music curriculum ensures children sing, listen, play, perform and evaluate. This is embedded in the classroom activities as well as the weekly singing assemblies, various concerts and performances and the learning of instruments. Through the musical program Charanga, teachers are able to produce inclusive lessons for all children to access the musical curriculum in a fun and engaging way, further promoting a love of learning. Teachers deliver music following the Charanga </a:t>
            </a:r>
            <a:r>
              <a:rPr lang="en-US" sz="1100" dirty="0" err="1"/>
              <a:t>programme</a:t>
            </a:r>
            <a:r>
              <a:rPr lang="en-US" sz="1100" dirty="0"/>
              <a:t>, designed specifically for the teaching of music in primary schools. </a:t>
            </a:r>
          </a:p>
          <a:p>
            <a:endParaRPr lang="en-US" sz="1100" dirty="0"/>
          </a:p>
          <a:p>
            <a:r>
              <a:rPr lang="en-US" sz="1100" dirty="0"/>
              <a:t>Charanga lessons are planned in sequences to provide children with the opportunities to review, remember, deepen and apply their understanding. The elements of music are taught in classroom lessons so that children are able to use some of the language of music to dissect it, and understand how it is made, played, appreciated and </a:t>
            </a:r>
            <a:r>
              <a:rPr lang="en-US" sz="1100" dirty="0" err="1"/>
              <a:t>analysed</a:t>
            </a:r>
            <a:r>
              <a:rPr lang="en-US" sz="1100" dirty="0"/>
              <a:t>. In the classroom children learn how to play the guitar and a variety of percussion instruments. Playing various instruments enables children to use a range of methods to create notes, as well as how to read basic music notation. They also learn how to compose, focusing on different dimensions of music, which in turn feeds their understanding when listening, playing, or </a:t>
            </a:r>
            <a:r>
              <a:rPr lang="en-US" sz="1100" dirty="0" err="1"/>
              <a:t>analysing</a:t>
            </a:r>
            <a:r>
              <a:rPr lang="en-US" sz="1100" dirty="0"/>
              <a:t> music.</a:t>
            </a:r>
          </a:p>
          <a:p>
            <a:endParaRPr lang="en-US" sz="1100" dirty="0"/>
          </a:p>
          <a:p>
            <a:r>
              <a:rPr lang="en-US" sz="1100" dirty="0"/>
              <a:t>Composing or performing using body percussion and vocal sounds is also part of the curriculum,</a:t>
            </a:r>
          </a:p>
          <a:p>
            <a:r>
              <a:rPr lang="en-US" sz="1100" dirty="0"/>
              <a:t>which develops the understanding of musical elements without the added complexity of an</a:t>
            </a:r>
          </a:p>
          <a:p>
            <a:r>
              <a:rPr lang="en-US" sz="1100" dirty="0"/>
              <a:t>instrument.</a:t>
            </a:r>
            <a:endParaRPr lang="en-GB" sz="1100" dirty="0"/>
          </a:p>
        </p:txBody>
      </p:sp>
      <p:sp>
        <p:nvSpPr>
          <p:cNvPr id="10" name="TextBox 9">
            <a:extLst>
              <a:ext uri="{FF2B5EF4-FFF2-40B4-BE49-F238E27FC236}">
                <a16:creationId xmlns:a16="http://schemas.microsoft.com/office/drawing/2014/main" id="{B1461D12-9553-4F6A-9E91-36BDCA2AA7C1}"/>
              </a:ext>
            </a:extLst>
          </p:cNvPr>
          <p:cNvSpPr txBox="1"/>
          <p:nvPr/>
        </p:nvSpPr>
        <p:spPr>
          <a:xfrm>
            <a:off x="88899" y="6758145"/>
            <a:ext cx="6680200" cy="2139047"/>
          </a:xfrm>
          <a:prstGeom prst="rect">
            <a:avLst/>
          </a:prstGeom>
          <a:noFill/>
          <a:ln w="38100">
            <a:solidFill>
              <a:schemeClr val="accent6">
                <a:lumMod val="60000"/>
                <a:lumOff val="40000"/>
              </a:schemeClr>
            </a:solidFill>
          </a:ln>
        </p:spPr>
        <p:txBody>
          <a:bodyPr wrap="square" rtlCol="0">
            <a:spAutoFit/>
          </a:bodyPr>
          <a:lstStyle/>
          <a:p>
            <a:r>
              <a:rPr lang="en-GB" sz="1200" u="sng" dirty="0"/>
              <a:t>Impact:</a:t>
            </a:r>
          </a:p>
          <a:p>
            <a:r>
              <a:rPr lang="en-US" sz="1100" dirty="0"/>
              <a:t>Music enables children to develop an understanding of culture and history, both in relation to</a:t>
            </a:r>
          </a:p>
          <a:p>
            <a:r>
              <a:rPr lang="en-US" sz="1100" dirty="0"/>
              <a:t>children individually, as well as ethnicities from across the world. Children are able to enjoy music in</a:t>
            </a:r>
          </a:p>
          <a:p>
            <a:r>
              <a:rPr lang="en-US" sz="1100" dirty="0"/>
              <a:t>as many ways as they choose – either as listener, creator or performer. Children have the</a:t>
            </a:r>
          </a:p>
          <a:p>
            <a:r>
              <a:rPr lang="en-US" sz="1100" dirty="0"/>
              <a:t>opportunity to discuss and share their own thoughts, opinions and ideas, acknowledging and</a:t>
            </a:r>
          </a:p>
          <a:p>
            <a:r>
              <a:rPr lang="en-US" sz="1100" dirty="0"/>
              <a:t>respecting that these may vary and that this is positive. They can dissect music and comprehend its</a:t>
            </a:r>
          </a:p>
          <a:p>
            <a:r>
              <a:rPr lang="en-US" sz="1100" dirty="0"/>
              <a:t>parts. They can sing and feel a pulse.</a:t>
            </a:r>
          </a:p>
          <a:p>
            <a:endParaRPr lang="en-US" sz="1100" dirty="0"/>
          </a:p>
          <a:p>
            <a:r>
              <a:rPr lang="en-US" sz="1100" dirty="0"/>
              <a:t>At Sandhill Primary School children are provided with opportunities to further and support their understanding. External interests and talents are also encouraged and showcased in class and assembly, ensuring that everyone is challenged regardless of previous musical experience. Children have an understanding of how to further develop skills less known to them, should they ever develop an interest in their lives. </a:t>
            </a:r>
            <a:endParaRPr lang="en-GB" sz="1100" dirty="0"/>
          </a:p>
        </p:txBody>
      </p:sp>
      <p:sp>
        <p:nvSpPr>
          <p:cNvPr id="11" name="TextBox 10">
            <a:extLst>
              <a:ext uri="{FF2B5EF4-FFF2-40B4-BE49-F238E27FC236}">
                <a16:creationId xmlns:a16="http://schemas.microsoft.com/office/drawing/2014/main" id="{8D920545-24B7-45E3-9206-7FA2C0DF9AFC}"/>
              </a:ext>
            </a:extLst>
          </p:cNvPr>
          <p:cNvSpPr txBox="1"/>
          <p:nvPr/>
        </p:nvSpPr>
        <p:spPr>
          <a:xfrm>
            <a:off x="4535322" y="1180643"/>
            <a:ext cx="902811" cy="400110"/>
          </a:xfrm>
          <a:prstGeom prst="rect">
            <a:avLst/>
          </a:prstGeom>
          <a:noFill/>
          <a:ln w="28575">
            <a:noFill/>
          </a:ln>
        </p:spPr>
        <p:txBody>
          <a:bodyPr wrap="none" rtlCol="0">
            <a:spAutoFit/>
          </a:bodyPr>
          <a:lstStyle/>
          <a:p>
            <a:pPr algn="ctr"/>
            <a:r>
              <a:rPr lang="en-GB" sz="2000" b="1" dirty="0"/>
              <a:t>MUSIC</a:t>
            </a:r>
          </a:p>
        </p:txBody>
      </p:sp>
      <p:sp>
        <p:nvSpPr>
          <p:cNvPr id="13" name="Rectangle 12">
            <a:extLst>
              <a:ext uri="{FF2B5EF4-FFF2-40B4-BE49-F238E27FC236}">
                <a16:creationId xmlns:a16="http://schemas.microsoft.com/office/drawing/2014/main" id="{3910AA64-E653-42D5-A8D6-57003E751193}"/>
              </a:ext>
            </a:extLst>
          </p:cNvPr>
          <p:cNvSpPr/>
          <p:nvPr/>
        </p:nvSpPr>
        <p:spPr>
          <a:xfrm>
            <a:off x="3500934" y="1184856"/>
            <a:ext cx="2971583" cy="36628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976981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TotalTime>
  <Words>545</Words>
  <Application>Microsoft Office PowerPoint</Application>
  <PresentationFormat>A4 Paper (210x297 mm)</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J.Haywood</dc:creator>
  <cp:lastModifiedBy>J Hunt</cp:lastModifiedBy>
  <cp:revision>15</cp:revision>
  <dcterms:created xsi:type="dcterms:W3CDTF">2021-03-23T12:29:17Z</dcterms:created>
  <dcterms:modified xsi:type="dcterms:W3CDTF">2021-10-06T11:47:19Z</dcterms:modified>
</cp:coreProperties>
</file>